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404" r:id="rId3"/>
    <p:sldId id="405" r:id="rId4"/>
    <p:sldId id="344" r:id="rId5"/>
    <p:sldId id="345" r:id="rId6"/>
    <p:sldId id="347" r:id="rId7"/>
    <p:sldId id="363" r:id="rId8"/>
    <p:sldId id="341" r:id="rId9"/>
    <p:sldId id="352" r:id="rId10"/>
    <p:sldId id="360" r:id="rId11"/>
    <p:sldId id="297" r:id="rId12"/>
    <p:sldId id="376" r:id="rId13"/>
    <p:sldId id="380" r:id="rId14"/>
    <p:sldId id="377" r:id="rId15"/>
    <p:sldId id="381" r:id="rId16"/>
    <p:sldId id="378" r:id="rId17"/>
    <p:sldId id="375" r:id="rId18"/>
    <p:sldId id="302" r:id="rId19"/>
    <p:sldId id="355" r:id="rId20"/>
    <p:sldId id="304" r:id="rId21"/>
    <p:sldId id="356" r:id="rId22"/>
    <p:sldId id="307" r:id="rId23"/>
    <p:sldId id="358" r:id="rId24"/>
    <p:sldId id="357" r:id="rId25"/>
    <p:sldId id="313" r:id="rId26"/>
    <p:sldId id="374" r:id="rId27"/>
    <p:sldId id="359" r:id="rId28"/>
    <p:sldId id="324" r:id="rId29"/>
    <p:sldId id="372" r:id="rId30"/>
    <p:sldId id="383" r:id="rId31"/>
    <p:sldId id="385" r:id="rId32"/>
    <p:sldId id="386" r:id="rId33"/>
    <p:sldId id="387" r:id="rId34"/>
    <p:sldId id="407" r:id="rId35"/>
    <p:sldId id="409" r:id="rId3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808000"/>
    <a:srgbClr val="009900"/>
    <a:srgbClr val="6600CC"/>
    <a:srgbClr val="FFCC00"/>
    <a:srgbClr val="0033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93"/>
  </p:normalViewPr>
  <p:slideViewPr>
    <p:cSldViewPr showGuides="1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600FED-C5A7-4914-BB35-4112B4BCA5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A88691-EAF1-433C-9D47-02E0C4A150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.png"/><Relationship Id="rId13" Type="http://schemas.openxmlformats.org/officeDocument/2006/relationships/image" Target="../media/image28.png"/><Relationship Id="rId12" Type="http://schemas.microsoft.com/office/2007/relationships/media" Target="file:///E:\FFOutput\NhacPhat-Dangcapnhat_rw7s%2000_00_48-00_01_43.mp3" TargetMode="External"/><Relationship Id="rId11" Type="http://schemas.openxmlformats.org/officeDocument/2006/relationships/audio" Target="file:///E:\FFOutput\NhacPhat-Dangcapnhat_rw7s%2000_00_48-00_01_43.mp3" TargetMode="External"/><Relationship Id="rId10" Type="http://schemas.openxmlformats.org/officeDocument/2006/relationships/image" Target="../media/image27.png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7.wmf"/><Relationship Id="rId1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.pn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.pn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.pn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.pn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9.GIF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7" Type="http://schemas.microsoft.com/office/2007/relationships/hdphoto" Target="../media/image37.wdp"/><Relationship Id="rId6" Type="http://schemas.openxmlformats.org/officeDocument/2006/relationships/image" Target="../media/image36.png"/><Relationship Id="rId5" Type="http://schemas.microsoft.com/office/2007/relationships/hdphoto" Target="../media/image35.wdp"/><Relationship Id="rId4" Type="http://schemas.openxmlformats.org/officeDocument/2006/relationships/image" Target="../media/image34.png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2" y="1005626"/>
            <a:ext cx="870659" cy="870659"/>
          </a:xfrm>
        </p:spPr>
      </p:pic>
      <p:sp>
        <p:nvSpPr>
          <p:cNvPr id="8" name="Title 1"/>
          <p:cNvSpPr txBox="1"/>
          <p:nvPr/>
        </p:nvSpPr>
        <p:spPr>
          <a:xfrm>
            <a:off x="1490870" y="1079482"/>
            <a:ext cx="76391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endParaRPr lang="en-US"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42316" y="2079762"/>
            <a:ext cx="3936206" cy="1"/>
            <a:chOff x="4238625" y="1630017"/>
            <a:chExt cx="5248275" cy="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</p:txBody>
      </p:sp>
      <p:pic>
        <p:nvPicPr>
          <p:cNvPr id="22531" name="Picture 4" descr="Chuakeo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3124200"/>
            <a:ext cx="33528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52400" y="1677035"/>
            <a:ext cx="838200" cy="1531620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p>
            <a:pPr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Chùa 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>
              <a:latin typeface="VNI-Times" pitchFamily="2" charset="0"/>
            </a:endParaRPr>
          </a:p>
        </p:txBody>
      </p:sp>
      <p:sp>
        <p:nvSpPr>
          <p:cNvPr id="22533" name="Rectangle 6"/>
          <p:cNvSpPr/>
          <p:nvPr/>
        </p:nvSpPr>
        <p:spPr>
          <a:xfrm>
            <a:off x="6248400" y="6337300"/>
            <a:ext cx="1524000" cy="3810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Keo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8" name="AutoShape 7"/>
          <p:cNvSpPr/>
          <p:nvPr/>
        </p:nvSpPr>
        <p:spPr>
          <a:xfrm>
            <a:off x="4343400" y="228600"/>
            <a:ext cx="4572000" cy="2590800"/>
          </a:xfrm>
          <a:prstGeom prst="wedgeRoundRectCallout">
            <a:avLst>
              <a:gd name="adj1" fmla="val -47394"/>
              <a:gd name="adj2" fmla="val 90014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sát, mô tả vẻ đẹp của chùa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tượng phật A-di-đ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Chùa Keo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Tượng A-di-đ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6" name="Picture 9" descr="Untitled-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1400"/>
            <a:ext cx="21336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Rectangle 10"/>
          <p:cNvSpPr/>
          <p:nvPr/>
        </p:nvSpPr>
        <p:spPr>
          <a:xfrm>
            <a:off x="762000" y="6324600"/>
            <a:ext cx="2743200" cy="3810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Tượng phật A-di- đ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8" name="Picture 11" descr="chua%20mot%20cot%205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"/>
            <a:ext cx="2895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3318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3318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3318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3318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55" end="6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3318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3318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7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7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3318">
                                            <p:txEl>
                                              <p:charRg st="7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3318">
                                            <p:txEl>
                                              <p:charRg st="7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78" end="9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body" sz="half" idx="4294967295"/>
          </p:nvPr>
        </p:nvSpPr>
        <p:spPr>
          <a:xfrm>
            <a:off x="533400" y="1219835"/>
            <a:ext cx="4038600" cy="5105400"/>
          </a:xfrm>
          <a:solidFill>
            <a:srgbClr val="FF99CC">
              <a:alpha val="100000"/>
            </a:srgbClr>
          </a:solidFill>
          <a:ln w="38100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marL="174625" lvl="0" indent="0" eaLnBrk="1" hangingPunct="1">
              <a:buNone/>
            </a:pPr>
            <a:r>
              <a:rPr sz="2400" dirty="0">
                <a:latin typeface="VNI-Times" pitchFamily="2" charset="0"/>
              </a:rPr>
              <a:t>  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Tượng phật A-di- đ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/>
              <a:t>: </a:t>
            </a:r>
            <a:r>
              <a:rPr sz="2400" dirty="0">
                <a:latin typeface="VNI-Times" pitchFamily="2" charset="0"/>
              </a:rPr>
              <a:t>    </a:t>
            </a:r>
            <a:r>
              <a:rPr sz="2400" dirty="0"/>
              <a:t>Được tạc bằng đá hoa cương xanh cao 1,87m; tính cả bệ là 2,77m.                   Dáng Phật thanh tú, khoác áo cà sa hai tay để ngửa trong lòng, ngồi xếp bằng . Tất cả toả ra một vẻ đẹp hiền từ.</a:t>
            </a:r>
            <a:r>
              <a:rPr sz="2400" dirty="0">
                <a:latin typeface="VNI-Times" pitchFamily="2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tác phẩm rất có giá trị thời Lý.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79" name="Picture 3" descr="Untitled-7"/>
          <p:cNvPicPr>
            <a:picLocks noChangeAspect="1"/>
          </p:cNvPicPr>
          <p:nvPr>
            <p:ph type="body" sz="half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4724400" y="228600"/>
            <a:ext cx="3970338" cy="5638800"/>
          </a:xfrm>
          <a:ln/>
        </p:spPr>
      </p:pic>
      <p:sp>
        <p:nvSpPr>
          <p:cNvPr id="24580" name="Text Box 5"/>
          <p:cNvSpPr txBox="1"/>
          <p:nvPr/>
        </p:nvSpPr>
        <p:spPr>
          <a:xfrm>
            <a:off x="4800600" y="5867400"/>
            <a:ext cx="3505200" cy="819150"/>
          </a:xfrm>
          <a:prstGeom prst="rect">
            <a:avLst/>
          </a:prstGeom>
          <a:solidFill>
            <a:srgbClr val="C4AEF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000" dirty="0">
                <a:solidFill>
                  <a:srgbClr val="FF0066"/>
                </a:solidFill>
                <a:latin typeface="VNI-Times" pitchFamily="2" charset="0"/>
              </a:rPr>
              <a:t>         </a:t>
            </a:r>
            <a:r>
              <a:rPr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phật A-di - đ</a:t>
            </a:r>
            <a:r>
              <a:rPr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1800" dirty="0"/>
              <a:t>(Chùa Phật Tích, Bắc Ninh)</a:t>
            </a:r>
            <a:endParaRPr sz="18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4" name="Content Placeholder 3" descr="chuamotcot.gif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126163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6248400"/>
            <a:ext cx="4648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 ( H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Nội)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4"/>
          <p:cNvSpPr>
            <a:spLocks noRot="1"/>
          </p:cNvSpPr>
          <p:nvPr/>
        </p:nvSpPr>
        <p:spPr>
          <a:xfrm>
            <a:off x="5029200" y="0"/>
            <a:ext cx="4114800" cy="62484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Ngôi chùa hình vuông giữa hồ sen, mỗi bề 3 mét, mái cong dựng trên một cột đá hình trụ cao 4 mét. Tầng trên l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thanh gỗ tạo th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bộ khung sườn đỡ cho tòa đ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bên trên như một đóa hoa sen vươn thẳng trên hồ, có cầu thang dẫn lên phật đ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Trên cửa phật đ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có biển đề : “ Liên Hoa Đ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i”, ghi nhớ sự tích nằm mộng của vua thời Lý.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buNone/>
            </a:pPr>
            <a:endParaRPr sz="2400" dirty="0"/>
          </a:p>
        </p:txBody>
      </p:sp>
      <p:sp>
        <p:nvSpPr>
          <p:cNvPr id="14340" name="Rectangle 6"/>
          <p:cNvSpPr/>
          <p:nvPr/>
        </p:nvSpPr>
        <p:spPr>
          <a:xfrm>
            <a:off x="838200" y="6324600"/>
            <a:ext cx="2743200" cy="3810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Content Placeholder 3" descr="chuamotcot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105400" cy="62484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chuakeo77859540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371600" y="228600"/>
            <a:ext cx="6781800" cy="5715000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2286000" y="6019800"/>
            <a:ext cx="5715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Keo ( Thái Bình)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Chuakeo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600"/>
            <a:ext cx="4241800" cy="55626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3" name="AutoShape 6"/>
          <p:cNvSpPr/>
          <p:nvPr/>
        </p:nvSpPr>
        <p:spPr>
          <a:xfrm>
            <a:off x="762000" y="5943600"/>
            <a:ext cx="3124200" cy="685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400" b="1" dirty="0">
                <a:solidFill>
                  <a:srgbClr val="FF0000"/>
                </a:solidFill>
              </a:rPr>
              <a:t>Chùa Keo</a:t>
            </a:r>
            <a:r>
              <a:rPr sz="1800" dirty="0">
                <a:solidFill>
                  <a:srgbClr val="9F05A3"/>
                </a:solidFill>
              </a:rPr>
              <a:t> </a:t>
            </a:r>
            <a:r>
              <a:rPr sz="1800" dirty="0"/>
              <a:t>( Thái Bình )</a:t>
            </a:r>
            <a:endParaRPr sz="1800" dirty="0"/>
          </a:p>
        </p:txBody>
      </p:sp>
      <p:sp>
        <p:nvSpPr>
          <p:cNvPr id="15364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419600" y="152400"/>
            <a:ext cx="4572000" cy="6477000"/>
          </a:xfrm>
          <a:solidFill>
            <a:srgbClr val="FFFF00">
              <a:alpha val="100000"/>
            </a:srgbClr>
          </a:solidFill>
          <a:ln w="28575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lnSpc>
                <a:spcPct val="80000"/>
              </a:lnSpc>
              <a:buNone/>
            </a:pP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80000"/>
              </a:lnSpc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trong một khuôn viên rộng.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80000"/>
              </a:lnSpc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gồm 17 công trình lớn nhỏ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128 gian . Đặc biệt chùa Keo có gác chuông 3 tầng , cao hơn11 m . Tại đây có treo một quả chuông lớn . Chùa Keo l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công trình kiến trúc rất đặc sắc thể hiện sự t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tình của nghệ thuật lắp ghép gỗ.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1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5364">
                                            <p:txEl>
                                              <p:charRg st="1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33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5364">
                                            <p:txEl>
                                              <p:charRg st="33" end="2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/>
          <p:nvPr/>
        </p:nvSpPr>
        <p:spPr>
          <a:xfrm>
            <a:off x="2362200" y="152400"/>
            <a:ext cx="3705225" cy="52387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chùa cổ thời Lý</a:t>
            </a:r>
            <a:endParaRPr sz="28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3" name="Picture 8" descr="lang1[1]"/>
          <p:cNvPicPr>
            <a:picLocks noChangeAspect="1"/>
          </p:cNvPicPr>
          <p:nvPr/>
        </p:nvPicPr>
        <p:blipFill>
          <a:blip r:embed="rId1">
            <a:lum bright="14001" contrast="-6000"/>
          </a:blip>
          <a:stretch>
            <a:fillRect/>
          </a:stretch>
        </p:blipFill>
        <p:spPr>
          <a:xfrm>
            <a:off x="228600" y="1066800"/>
            <a:ext cx="5080000" cy="4800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4" name="Text Box 9"/>
          <p:cNvSpPr txBox="1"/>
          <p:nvPr/>
        </p:nvSpPr>
        <p:spPr>
          <a:xfrm>
            <a:off x="1676400" y="6096000"/>
            <a:ext cx="1905000" cy="461963"/>
          </a:xfrm>
          <a:prstGeom prst="rect">
            <a:avLst/>
          </a:prstGeom>
          <a:solidFill>
            <a:srgbClr val="CCFF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Láng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5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5486400" y="1295400"/>
            <a:ext cx="3429000" cy="1295400"/>
          </a:xfrm>
          <a:solidFill>
            <a:srgbClr val="CCFFFF">
              <a:alpha val="100000"/>
            </a:srgbClr>
          </a:solidFill>
          <a:ln w="28575">
            <a:solidFill>
              <a:srgbClr val="0000FF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fr-FR" altLang="en-US" sz="2000" dirty="0"/>
              <a:t>      Chùa được xây dựng từ thời Lý (1128-1138) ở Đống Đa – Hà Nội</a:t>
            </a:r>
            <a:endParaRPr lang="en-US" altLang="en-US" sz="2000" dirty="0"/>
          </a:p>
          <a:p>
            <a:pPr lvl="0" eaLnBrk="1" hangingPunct="1"/>
            <a:r>
              <a:rPr lang="en-US" altLang="en-US" sz="2000" dirty="0"/>
              <a:t> </a:t>
            </a:r>
            <a:endParaRPr lang="en-US" altLang="en-US" sz="20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6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6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6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67" end="6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6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4" grpId="0" animBg="1"/>
      <p:bldP spid="20485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9" descr="Chua-Phat-Tich-o-Bac-Ninh_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81200" y="5943600"/>
            <a:ext cx="6019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Chùa Phật Tích ( Bắc Ninh)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142139955520121108-cot-da-chua-dam-co-phai-la-linga-3_mcrj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-75565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28800" y="6019800"/>
            <a:ext cx="5791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Giạm ( Bắc Ninh)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chùa Thầy-Quốc oai-HN"/>
          <p:cNvPicPr>
            <a:picLocks noChangeAspect="1"/>
          </p:cNvPicPr>
          <p:nvPr/>
        </p:nvPicPr>
        <p:blipFill>
          <a:blip r:embed="rId1">
            <a:lum bright="10001" contrast="26000"/>
          </a:blip>
          <a:stretch>
            <a:fillRect/>
          </a:stretch>
        </p:blipFill>
        <p:spPr>
          <a:xfrm>
            <a:off x="533400" y="229235"/>
            <a:ext cx="8077200" cy="5029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7" name="Rectangle 14"/>
          <p:cNvSpPr>
            <a:spLocks noGrp="1"/>
          </p:cNvSpPr>
          <p:nvPr>
            <p:ph type="body" sz="half" idx="4294967295"/>
          </p:nvPr>
        </p:nvSpPr>
        <p:spPr>
          <a:xfrm>
            <a:off x="228600" y="5486400"/>
            <a:ext cx="8686800" cy="1219200"/>
          </a:xfrm>
          <a:solidFill>
            <a:schemeClr val="accent1">
              <a:alpha val="100000"/>
            </a:schemeClr>
          </a:solidFill>
          <a:ln w="12700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rgbClr val="FF0000"/>
                </a:solidFill>
              </a:rPr>
              <a:t>Chùa Thầy( Hà Tây)</a:t>
            </a:r>
            <a:endParaRPr dirty="0">
              <a:solidFill>
                <a:srgbClr val="FF0000"/>
              </a:solidFill>
            </a:endParaRPr>
          </a:p>
          <a:p>
            <a:pPr lvl="0" eaLnBrk="1" hangingPunct="1">
              <a:buNone/>
            </a:pPr>
            <a:r>
              <a:rPr sz="2400" dirty="0"/>
              <a:t>* Nơi thiền sư Từ Đạo Hạnh dạy học và chữa bệnh cho dân</a:t>
            </a:r>
            <a:endParaRPr sz="24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charRg st="1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charRg st="1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charRg st="19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52939" y="1079482"/>
            <a:ext cx="7374835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33559" y="2393531"/>
            <a:ext cx="9144000" cy="13644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LỊCH SỬ</a:t>
            </a:r>
            <a:endParaRPr lang="en-US" sz="4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753870" y="3936365"/>
            <a:ext cx="6647815" cy="8356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 </a:t>
            </a:r>
            <a:endParaRPr lang="en-US" sz="3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31578" y="2066263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/>
          <p:nvPr/>
        </p:nvSpPr>
        <p:spPr>
          <a:xfrm>
            <a:off x="1400929" y="4771847"/>
            <a:ext cx="6510131" cy="8357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3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31094" cy="111299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 descr="phatgiao_org_vn_chua_dau_82609802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52400"/>
            <a:ext cx="8382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43200" y="6096000"/>
            <a:ext cx="4343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Đậu ( H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Nội)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Chua-Tran-Quoc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7175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00200" y="5943600"/>
            <a:ext cx="6096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Trấn Quốc ( H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Nội)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Em có nhận xét gì về công trình kiến trúc của chùa thời Lý.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Text Box 3"/>
          <p:cNvSpPr txBox="1"/>
          <p:nvPr/>
        </p:nvSpPr>
        <p:spPr>
          <a:xfrm>
            <a:off x="2209800" y="3886200"/>
            <a:ext cx="5959475" cy="366713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x-none" sz="1800" dirty="0"/>
          </a:p>
        </p:txBody>
      </p:sp>
      <p:sp>
        <p:nvSpPr>
          <p:cNvPr id="17412" name="Rectangle 4"/>
          <p:cNvSpPr/>
          <p:nvPr/>
        </p:nvSpPr>
        <p:spPr>
          <a:xfrm>
            <a:off x="3048000" y="762000"/>
            <a:ext cx="3382963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1436" tIns="45718" rIns="91436" bIns="4571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Chùa thời Lý</a:t>
            </a:r>
            <a:endParaRPr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Rectangle 5"/>
          <p:cNvSpPr>
            <a:spLocks noRot="1"/>
          </p:cNvSpPr>
          <p:nvPr/>
        </p:nvSpPr>
        <p:spPr>
          <a:xfrm>
            <a:off x="76200" y="1447800"/>
            <a:ext cx="854075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sz="28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1. </a:t>
            </a:r>
            <a:r>
              <a:rPr sz="2800" b="1" u="sng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Ñaïo phaät du nhaäp vaøo nöôùc ta</a:t>
            </a:r>
            <a:r>
              <a:rPr sz="28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:</a:t>
            </a:r>
            <a:endParaRPr sz="2800" dirty="0">
              <a:solidFill>
                <a:srgbClr val="00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76200" y="1828800"/>
            <a:ext cx="8610600" cy="1373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Ñaïo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Phaät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du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nhaäp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vaøo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nöôùc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raát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sôùm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Ñaïo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Phaät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daïy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ngöôøi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yeâu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thöông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nhöôøng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giuùp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ñôõ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soáng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nhaân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haäu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7415" name="Rectangle 7"/>
          <p:cNvSpPr>
            <a:spLocks noRot="1"/>
          </p:cNvSpPr>
          <p:nvPr/>
        </p:nvSpPr>
        <p:spPr>
          <a:xfrm>
            <a:off x="76200" y="3124200"/>
            <a:ext cx="854075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sz="28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2. </a:t>
            </a:r>
            <a:r>
              <a:rPr sz="2800" b="1" u="sng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Söï phaùt trieån cuûa Ñaïo Phaät thôøi nhaø Lyù:</a:t>
            </a:r>
            <a:endParaRPr sz="2800" dirty="0">
              <a:solidFill>
                <a:srgbClr val="00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0" y="3581400"/>
            <a:ext cx="9144000" cy="860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Döôùi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thôøi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Lyù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ñaïo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phaät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raát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phaùt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trieån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vaø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ñöôïc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laø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quoác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giaùo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7417" name="Rectangle 10"/>
          <p:cNvSpPr>
            <a:spLocks noRot="1"/>
          </p:cNvSpPr>
          <p:nvPr/>
        </p:nvSpPr>
        <p:spPr>
          <a:xfrm>
            <a:off x="0" y="4343400"/>
            <a:ext cx="854075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sz="28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3. </a:t>
            </a:r>
            <a:r>
              <a:rPr sz="2800" b="1" u="sng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Vai troø vaø taùc duïng cuûa chuøa thôøi Lyù:</a:t>
            </a:r>
            <a:endParaRPr sz="2800" dirty="0">
              <a:solidFill>
                <a:srgbClr val="00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228600" y="4953000"/>
            <a:ext cx="8610600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buNone/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- Chuøa laø nôi tu haønh cuûa caùc nhaø sö.</a:t>
            </a:r>
            <a:endParaRPr sz="2800" dirty="0"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 eaLnBrk="1" hangingPunct="1">
              <a:buChar char="-"/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nơi sinh hoạt văn hóa của cộng đồng</a:t>
            </a:r>
            <a:endParaRPr sz="28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791200"/>
            <a:ext cx="6019800" cy="523875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Char char="-"/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công trình kiến trúc đẹp.</a:t>
            </a:r>
            <a:endParaRPr sz="28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6987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>
                                            <p:txEl>
                                              <p:charRg st="4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6987">
                                            <p:txEl>
                                              <p:charRg st="44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26982" grpId="0"/>
      <p:bldP spid="17415" grpId="0"/>
      <p:bldP spid="126984" grpId="0"/>
      <p:bldP spid="17417" grpId="0"/>
      <p:bldP spid="12698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2"/>
          <p:cNvSpPr txBox="1"/>
          <p:nvPr/>
        </p:nvSpPr>
        <p:spPr>
          <a:xfrm>
            <a:off x="1219200" y="381000"/>
            <a:ext cx="739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1800" dirty="0"/>
          </a:p>
        </p:txBody>
      </p:sp>
      <p:sp>
        <p:nvSpPr>
          <p:cNvPr id="37891" name="Text Box 3"/>
          <p:cNvSpPr txBox="1"/>
          <p:nvPr/>
        </p:nvSpPr>
        <p:spPr>
          <a:xfrm>
            <a:off x="914400" y="2057400"/>
            <a:ext cx="739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1800" dirty="0"/>
          </a:p>
        </p:txBody>
      </p:sp>
      <p:sp>
        <p:nvSpPr>
          <p:cNvPr id="19460" name="AutoShape 4"/>
          <p:cNvSpPr/>
          <p:nvPr/>
        </p:nvSpPr>
        <p:spPr>
          <a:xfrm>
            <a:off x="1600200" y="457200"/>
            <a:ext cx="7315200" cy="4114800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5715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Ghi nhớ:</a:t>
            </a: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dirty="0">
                <a:solidFill>
                  <a:srgbClr val="66FF33"/>
                </a:solidFill>
              </a:rPr>
              <a:t>Đến thời Lý, đạo Phật rất phát </a:t>
            </a:r>
            <a:endParaRPr sz="2800" dirty="0">
              <a:solidFill>
                <a:srgbClr val="66FF33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dirty="0">
                <a:solidFill>
                  <a:srgbClr val="66FF33"/>
                </a:solidFill>
              </a:rPr>
              <a:t>triển. Chùa là nơi tu hành của các nhà sư,</a:t>
            </a:r>
            <a:endParaRPr sz="2800" dirty="0">
              <a:solidFill>
                <a:srgbClr val="66FF33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dirty="0">
                <a:solidFill>
                  <a:srgbClr val="66FF33"/>
                </a:solidFill>
              </a:rPr>
              <a:t> là nơi sinh hoạt văn hóa của cộng đồng và là </a:t>
            </a:r>
            <a:endParaRPr sz="2800" dirty="0">
              <a:solidFill>
                <a:srgbClr val="66FF33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dirty="0">
                <a:solidFill>
                  <a:srgbClr val="66FF33"/>
                </a:solidFill>
              </a:rPr>
              <a:t> công trình kiến trúc đẹp. </a:t>
            </a:r>
            <a:endParaRPr sz="2800" dirty="0">
              <a:solidFill>
                <a:srgbClr val="66FF33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sz="2800" dirty="0">
              <a:solidFill>
                <a:srgbClr val="FF0066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1" name="Picture 5" descr="question_float_from_box_hg_c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762000"/>
            <a:ext cx="2354263" cy="3581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0" y="4724400"/>
          <a:ext cx="175736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821180" imgH="2530475" progId="MS_ClipArt_Gallery.2">
                  <p:embed/>
                </p:oleObj>
              </mc:Choice>
              <mc:Fallback>
                <p:oleObj name="" r:id="rId2" imgW="1821180" imgH="253047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4724400"/>
                        <a:ext cx="1757363" cy="213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2743200" y="6096000"/>
            <a:ext cx="5943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Đại Giác ( Biên Hòa)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915" name="Picture 2" descr="C:\Users\DELL\Pictures\7070589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070589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304800"/>
            <a:ext cx="5334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Đại Giác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Biên Hòa)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chua-buu-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0" y="152400"/>
            <a:ext cx="4572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Bửu long </a:t>
            </a:r>
            <a:endParaRPr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Tp Hồ Chí Minh)</a:t>
            </a:r>
            <a:endParaRPr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Du-lich-Viet-Nam-mytour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29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038600" y="304800"/>
            <a:ext cx="54864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Linh Phước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Tp Đ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Lạt)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Du-lich-Viet-Nam-mytour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334000" y="228600"/>
            <a:ext cx="35052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Linh Ứng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 Đ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Nẵng)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vieng-chua-doi-soc-trang-2014-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638800" y="381000"/>
            <a:ext cx="2590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Dơi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Sóc Trăng)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 descr="Thiên Mụ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769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562600" y="228600"/>
            <a:ext cx="3200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Thiên Mụ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Tp Huế)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 descr="Thun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324600" y="0"/>
            <a:ext cx="2362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Thầy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Nội)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 descr="Nui-yen-tu-diem-du-lich-tam-linh-noi-tieng-cua-ha-long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772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724400" y="609600"/>
            <a:ext cx="4724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Đồng ( Yên Tử)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Quảng Ninh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 descr="Phuoc Hai 0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777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3733800" y="0"/>
            <a:ext cx="5943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Chân Nguyên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Vũng T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Picture 28" descr="halongwave_tuongChuaCoL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777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6324600" y="0"/>
            <a:ext cx="2819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Chùa Cổ Lễ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Nam Định)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NhacPhat-Dangcapnhat_rw7s 00_00_48-00_01_43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" showWhenStopped="0"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6" grpId="0"/>
      <p:bldP spid="9" grpId="0"/>
      <p:bldP spid="11" grpId="0"/>
      <p:bldP spid="13" grpId="0"/>
      <p:bldP spid="15" grpId="0"/>
      <p:bldP spid="18" grpId="0"/>
      <p:bldP spid="20" grpId="0"/>
      <p:bldP spid="26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 Box 10"/>
          <p:cNvSpPr txBox="1"/>
          <p:nvPr/>
        </p:nvSpPr>
        <p:spPr>
          <a:xfrm>
            <a:off x="228600" y="2286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41987" name="AutoShape 11"/>
          <p:cNvSpPr/>
          <p:nvPr/>
        </p:nvSpPr>
        <p:spPr>
          <a:xfrm>
            <a:off x="228600" y="3048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</a:rPr>
              <a:t>Chùa Giạm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41988" name="AutoShape 12"/>
          <p:cNvSpPr/>
          <p:nvPr/>
        </p:nvSpPr>
        <p:spPr>
          <a:xfrm>
            <a:off x="228600" y="12954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</a:rPr>
              <a:t>Chùa Một Cột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41989" name="AutoShape 13"/>
          <p:cNvSpPr/>
          <p:nvPr/>
        </p:nvSpPr>
        <p:spPr>
          <a:xfrm>
            <a:off x="228600" y="22098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</a:rPr>
              <a:t>Chùa Keo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41990" name="AutoShape 14"/>
          <p:cNvSpPr/>
          <p:nvPr/>
        </p:nvSpPr>
        <p:spPr>
          <a:xfrm>
            <a:off x="228600" y="32004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</a:rPr>
              <a:t>Chùa Thầy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41991" name="AutoShape 15"/>
          <p:cNvSpPr/>
          <p:nvPr/>
        </p:nvSpPr>
        <p:spPr>
          <a:xfrm>
            <a:off x="228600" y="41910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000" b="1" dirty="0">
                <a:latin typeface="Times New Roman" panose="02020603050405020304" pitchFamily="18" charset="0"/>
              </a:rPr>
              <a:t>Chùa Bửu Long</a:t>
            </a:r>
            <a:endParaRPr sz="3000" b="1" dirty="0">
              <a:latin typeface="VNI-Times" pitchFamily="2" charset="0"/>
            </a:endParaRPr>
          </a:p>
        </p:txBody>
      </p:sp>
      <p:sp>
        <p:nvSpPr>
          <p:cNvPr id="41992" name="AutoShape 16"/>
          <p:cNvSpPr/>
          <p:nvPr/>
        </p:nvSpPr>
        <p:spPr>
          <a:xfrm>
            <a:off x="228600" y="51054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</a:rPr>
              <a:t>Chùa Dơi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41993" name="AutoShape 17"/>
          <p:cNvSpPr/>
          <p:nvPr/>
        </p:nvSpPr>
        <p:spPr>
          <a:xfrm>
            <a:off x="228600" y="60960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</a:rPr>
              <a:t>Chùa Thiên Mụ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41994" name="AutoShape 18"/>
          <p:cNvSpPr/>
          <p:nvPr/>
        </p:nvSpPr>
        <p:spPr>
          <a:xfrm>
            <a:off x="5715000" y="32004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VNI-Times" pitchFamily="2" charset="0"/>
              </a:rPr>
              <a:t>TP Hồ Chí Minh</a:t>
            </a:r>
            <a:endParaRPr b="1" dirty="0">
              <a:latin typeface="VNI-Times" pitchFamily="2" charset="0"/>
            </a:endParaRPr>
          </a:p>
        </p:txBody>
      </p:sp>
      <p:sp>
        <p:nvSpPr>
          <p:cNvPr id="41995" name="AutoShape 19"/>
          <p:cNvSpPr/>
          <p:nvPr/>
        </p:nvSpPr>
        <p:spPr>
          <a:xfrm>
            <a:off x="5715000" y="41910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b="1" dirty="0">
                <a:latin typeface="Times New Roman" panose="02020603050405020304" pitchFamily="18" charset="0"/>
              </a:rPr>
              <a:t>Hà Nội</a:t>
            </a:r>
            <a:endParaRPr sz="3600" b="1" dirty="0">
              <a:latin typeface="Times New Roman" panose="02020603050405020304" pitchFamily="18" charset="0"/>
            </a:endParaRPr>
          </a:p>
        </p:txBody>
      </p:sp>
      <p:sp>
        <p:nvSpPr>
          <p:cNvPr id="41996" name="AutoShape 20"/>
          <p:cNvSpPr/>
          <p:nvPr/>
        </p:nvSpPr>
        <p:spPr>
          <a:xfrm>
            <a:off x="5715000" y="51054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b="1" dirty="0">
                <a:latin typeface="VNI-Times" pitchFamily="2" charset="0"/>
              </a:rPr>
              <a:t>Huế</a:t>
            </a:r>
            <a:endParaRPr sz="3600" b="1" dirty="0">
              <a:latin typeface="VNI-Times" pitchFamily="2" charset="0"/>
            </a:endParaRPr>
          </a:p>
        </p:txBody>
      </p:sp>
      <p:sp>
        <p:nvSpPr>
          <p:cNvPr id="41997" name="AutoShape 21"/>
          <p:cNvSpPr/>
          <p:nvPr/>
        </p:nvSpPr>
        <p:spPr>
          <a:xfrm>
            <a:off x="5638800" y="60198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b="1" dirty="0">
                <a:latin typeface="Times New Roman" panose="02020603050405020304" pitchFamily="18" charset="0"/>
              </a:rPr>
              <a:t>Sóc Trăng</a:t>
            </a:r>
            <a:endParaRPr sz="3600" b="1" dirty="0">
              <a:latin typeface="Times New Roman" panose="02020603050405020304" pitchFamily="18" charset="0"/>
            </a:endParaRPr>
          </a:p>
        </p:txBody>
      </p:sp>
      <p:sp>
        <p:nvSpPr>
          <p:cNvPr id="41998" name="AutoShape 22"/>
          <p:cNvSpPr/>
          <p:nvPr/>
        </p:nvSpPr>
        <p:spPr>
          <a:xfrm>
            <a:off x="5715000" y="11430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</a:rPr>
              <a:t>Thái Bình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41999" name="AutoShape 23"/>
          <p:cNvSpPr/>
          <p:nvPr/>
        </p:nvSpPr>
        <p:spPr>
          <a:xfrm>
            <a:off x="5715000" y="3048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</a:rPr>
              <a:t>Bắc Ninh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42000" name="AutoShape 24"/>
          <p:cNvSpPr/>
          <p:nvPr/>
        </p:nvSpPr>
        <p:spPr>
          <a:xfrm>
            <a:off x="5715000" y="2133600"/>
            <a:ext cx="3048000" cy="533400"/>
          </a:xfrm>
          <a:prstGeom prst="flowChartProcess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b="1" dirty="0">
                <a:latin typeface="Times New Roman" panose="02020603050405020304" pitchFamily="18" charset="0"/>
              </a:rPr>
              <a:t>Hà Nội</a:t>
            </a:r>
            <a:endParaRPr sz="3600" b="1" dirty="0">
              <a:latin typeface="Times New Roman" panose="02020603050405020304" pitchFamily="18" charset="0"/>
            </a:endParaRPr>
          </a:p>
        </p:txBody>
      </p:sp>
      <p:sp>
        <p:nvSpPr>
          <p:cNvPr id="37905" name="Line 25"/>
          <p:cNvSpPr/>
          <p:nvPr/>
        </p:nvSpPr>
        <p:spPr>
          <a:xfrm>
            <a:off x="3352800" y="609600"/>
            <a:ext cx="22860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906" name="Line 26"/>
          <p:cNvSpPr/>
          <p:nvPr/>
        </p:nvSpPr>
        <p:spPr>
          <a:xfrm>
            <a:off x="3429000" y="1524000"/>
            <a:ext cx="2209800" cy="914400"/>
          </a:xfrm>
          <a:prstGeom prst="line">
            <a:avLst/>
          </a:prstGeom>
          <a:ln w="57150" cap="flat" cmpd="sng">
            <a:solidFill>
              <a:srgbClr val="0033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907" name="Line 27"/>
          <p:cNvSpPr/>
          <p:nvPr/>
        </p:nvSpPr>
        <p:spPr>
          <a:xfrm flipV="1">
            <a:off x="3352800" y="1371600"/>
            <a:ext cx="2286000" cy="1066800"/>
          </a:xfrm>
          <a:prstGeom prst="line">
            <a:avLst/>
          </a:prstGeom>
          <a:ln w="5715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908" name="Line 28"/>
          <p:cNvSpPr/>
          <p:nvPr/>
        </p:nvSpPr>
        <p:spPr>
          <a:xfrm>
            <a:off x="3352800" y="3429000"/>
            <a:ext cx="2286000" cy="9906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909" name="Line 29"/>
          <p:cNvSpPr/>
          <p:nvPr/>
        </p:nvSpPr>
        <p:spPr>
          <a:xfrm flipV="1">
            <a:off x="3352800" y="3505200"/>
            <a:ext cx="2286000" cy="990600"/>
          </a:xfrm>
          <a:prstGeom prst="line">
            <a:avLst/>
          </a:prstGeom>
          <a:ln w="57150" cap="flat" cmpd="sng">
            <a:solidFill>
              <a:srgbClr val="66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910" name="Line 30"/>
          <p:cNvSpPr/>
          <p:nvPr/>
        </p:nvSpPr>
        <p:spPr>
          <a:xfrm>
            <a:off x="3352800" y="5334000"/>
            <a:ext cx="2286000" cy="990600"/>
          </a:xfrm>
          <a:prstGeom prst="line">
            <a:avLst/>
          </a:prstGeom>
          <a:ln w="57150" cap="flat" cmpd="sng">
            <a:solidFill>
              <a:srgbClr val="00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911" name="Line 31"/>
          <p:cNvSpPr/>
          <p:nvPr/>
        </p:nvSpPr>
        <p:spPr>
          <a:xfrm flipV="1">
            <a:off x="3276600" y="5410200"/>
            <a:ext cx="2438400" cy="1066800"/>
          </a:xfrm>
          <a:prstGeom prst="line">
            <a:avLst/>
          </a:prstGeom>
          <a:ln w="57150" cap="flat" cmpd="sng">
            <a:solidFill>
              <a:srgbClr val="808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 Box 2"/>
          <p:cNvSpPr txBox="1"/>
          <p:nvPr/>
        </p:nvSpPr>
        <p:spPr>
          <a:xfrm>
            <a:off x="1219200" y="381000"/>
            <a:ext cx="739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1800" dirty="0"/>
          </a:p>
        </p:txBody>
      </p:sp>
      <p:sp>
        <p:nvSpPr>
          <p:cNvPr id="43011" name="Text Box 3"/>
          <p:cNvSpPr txBox="1"/>
          <p:nvPr/>
        </p:nvSpPr>
        <p:spPr>
          <a:xfrm>
            <a:off x="914400" y="2057400"/>
            <a:ext cx="739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1800" dirty="0"/>
          </a:p>
        </p:txBody>
      </p:sp>
      <p:sp>
        <p:nvSpPr>
          <p:cNvPr id="19460" name="AutoShape 4"/>
          <p:cNvSpPr/>
          <p:nvPr/>
        </p:nvSpPr>
        <p:spPr>
          <a:xfrm>
            <a:off x="1600200" y="457200"/>
            <a:ext cx="7315200" cy="4114800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5715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Ghi nhớ:</a:t>
            </a: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dirty="0">
                <a:solidFill>
                  <a:srgbClr val="66FF33"/>
                </a:solidFill>
              </a:rPr>
              <a:t>Đến thời Lý, đạo Phật rất phát </a:t>
            </a:r>
            <a:endParaRPr sz="2800" dirty="0">
              <a:solidFill>
                <a:srgbClr val="66FF33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dirty="0">
                <a:solidFill>
                  <a:srgbClr val="66FF33"/>
                </a:solidFill>
              </a:rPr>
              <a:t>triển. Chùa là nơi tu hành của các nhà sư,</a:t>
            </a:r>
            <a:endParaRPr sz="2800" dirty="0">
              <a:solidFill>
                <a:srgbClr val="66FF33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dirty="0">
                <a:solidFill>
                  <a:srgbClr val="66FF33"/>
                </a:solidFill>
              </a:rPr>
              <a:t> là nơi sinh hoạt văn hóa của cộng đồng và là </a:t>
            </a:r>
            <a:endParaRPr sz="2800" dirty="0">
              <a:solidFill>
                <a:srgbClr val="66FF33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dirty="0">
                <a:solidFill>
                  <a:srgbClr val="66FF33"/>
                </a:solidFill>
              </a:rPr>
              <a:t> công trình kiến trúc đẹp. </a:t>
            </a:r>
            <a:endParaRPr sz="2800" dirty="0">
              <a:solidFill>
                <a:srgbClr val="66FF33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sz="2800" dirty="0">
              <a:solidFill>
                <a:srgbClr val="FF0066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0" y="4724400"/>
          <a:ext cx="175736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821180" imgH="2530475" progId="MS_ClipArt_Gallery.2">
                  <p:embed/>
                </p:oleObj>
              </mc:Choice>
              <mc:Fallback>
                <p:oleObj name="" r:id="rId1" imgW="1821180" imgH="2530475" progId="MS_ClipArt_Gallery.2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4724400"/>
                        <a:ext cx="1757363" cy="213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33400" y="3581400"/>
            <a:ext cx="7866063" cy="574675"/>
            <a:chOff x="147" y="1933"/>
            <a:chExt cx="5137" cy="362"/>
          </a:xfrm>
        </p:grpSpPr>
        <p:sp>
          <p:nvSpPr>
            <p:cNvPr id="45084" name="Rectangle 3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5085" name="AutoShape 4" descr="Divot"/>
            <p:cNvSpPr/>
            <p:nvPr/>
          </p:nvSpPr>
          <p:spPr>
            <a:xfrm>
              <a:off x="147" y="1933"/>
              <a:ext cx="4744" cy="362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latin typeface="VNI-Times" pitchFamily="2" charset="0"/>
                </a:rPr>
                <a:t>C.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Giuùp ñôõ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153605" name="Oval 5"/>
          <p:cNvSpPr>
            <a:spLocks noChangeArrowheads="1"/>
          </p:cNvSpPr>
          <p:nvPr/>
        </p:nvSpPr>
        <p:spPr bwMode="auto">
          <a:xfrm>
            <a:off x="33528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5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3606" name="Oval 6"/>
          <p:cNvSpPr>
            <a:spLocks noChangeArrowheads="1"/>
          </p:cNvSpPr>
          <p:nvPr/>
        </p:nvSpPr>
        <p:spPr bwMode="auto">
          <a:xfrm>
            <a:off x="34290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4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3607" name="Oval 7"/>
          <p:cNvSpPr>
            <a:spLocks noChangeArrowheads="1"/>
          </p:cNvSpPr>
          <p:nvPr/>
        </p:nvSpPr>
        <p:spPr bwMode="auto">
          <a:xfrm>
            <a:off x="34290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3608" name="Oval 8"/>
          <p:cNvSpPr>
            <a:spLocks noChangeArrowheads="1"/>
          </p:cNvSpPr>
          <p:nvPr/>
        </p:nvSpPr>
        <p:spPr bwMode="auto">
          <a:xfrm>
            <a:off x="33528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5063" name="Text Box 9"/>
          <p:cNvSpPr txBox="1"/>
          <p:nvPr/>
        </p:nvSpPr>
        <p:spPr>
          <a:xfrm>
            <a:off x="1066800" y="1157288"/>
            <a:ext cx="5410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sz="24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45064" name="Picture 10" descr="be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52139">
            <a:off x="0" y="0"/>
            <a:ext cx="1147763" cy="119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11" name="Rectangle 11"/>
          <p:cNvSpPr/>
          <p:nvPr/>
        </p:nvSpPr>
        <p:spPr>
          <a:xfrm>
            <a:off x="3124200" y="6172200"/>
            <a:ext cx="2286000" cy="533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5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22225" y="755650"/>
            <a:ext cx="8520113" cy="1047750"/>
            <a:chOff x="143" y="1034"/>
            <a:chExt cx="5197" cy="660"/>
          </a:xfrm>
        </p:grpSpPr>
        <p:sp>
          <p:nvSpPr>
            <p:cNvPr id="45082" name="Rectangle 13"/>
            <p:cNvSpPr/>
            <p:nvPr/>
          </p:nvSpPr>
          <p:spPr>
            <a:xfrm>
              <a:off x="4569" y="1280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5083" name="AutoShape 14"/>
            <p:cNvSpPr/>
            <p:nvPr/>
          </p:nvSpPr>
          <p:spPr>
            <a:xfrm>
              <a:off x="143" y="1034"/>
              <a:ext cx="4771" cy="6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Ñoái vôùi con ngöôøi, ñaïo Phaät daïy ngöôøi ta nhö theá naøo? </a:t>
              </a:r>
              <a:endParaRPr sz="28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558800" y="2098675"/>
            <a:ext cx="7934325" cy="506413"/>
            <a:chOff x="150" y="1955"/>
            <a:chExt cx="5134" cy="319"/>
          </a:xfrm>
        </p:grpSpPr>
        <p:sp>
          <p:nvSpPr>
            <p:cNvPr id="45080" name="Rectangle 16" descr="Water droplets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blipFill rotWithShape="1">
              <a:blip r:embed="rId2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5081" name="AutoShape 17" descr="Divot"/>
            <p:cNvSpPr/>
            <p:nvPr/>
          </p:nvSpPr>
          <p:spPr>
            <a:xfrm>
              <a:off x="150" y="1955"/>
              <a:ext cx="4740" cy="319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400" b="1" dirty="0">
                  <a:latin typeface="VNI-Times" pitchFamily="2" charset="0"/>
                </a:rPr>
                <a:t>A.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Thöông yeâu</a:t>
              </a:r>
              <a:endParaRPr sz="2400" b="1" dirty="0">
                <a:solidFill>
                  <a:schemeClr val="tx2"/>
                </a:solidFill>
                <a:ea typeface="Arial" panose="020B0604020202020204" pitchFamily="34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33400" y="2819400"/>
            <a:ext cx="7850188" cy="506413"/>
            <a:chOff x="148" y="1955"/>
            <a:chExt cx="5136" cy="319"/>
          </a:xfrm>
        </p:grpSpPr>
        <p:sp>
          <p:nvSpPr>
            <p:cNvPr id="45078" name="Rectangle 19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5079" name="AutoShape 20" descr="Divot"/>
            <p:cNvSpPr/>
            <p:nvPr/>
          </p:nvSpPr>
          <p:spPr>
            <a:xfrm>
              <a:off x="148" y="1955"/>
              <a:ext cx="4741" cy="319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400" dirty="0">
                  <a:latin typeface="VNI-Times" pitchFamily="2" charset="0"/>
                </a:rPr>
                <a:t> </a:t>
              </a:r>
              <a:r>
                <a:rPr sz="2400" b="1" dirty="0">
                  <a:latin typeface="VNI-Times" pitchFamily="2" charset="0"/>
                </a:rPr>
                <a:t>B.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Nhöôøng nhòn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533400" y="5445125"/>
            <a:ext cx="8153400" cy="574675"/>
            <a:chOff x="148" y="1933"/>
            <a:chExt cx="5136" cy="362"/>
          </a:xfrm>
        </p:grpSpPr>
        <p:sp>
          <p:nvSpPr>
            <p:cNvPr id="45076" name="Rectangle 22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5077" name="AutoShape 23"/>
            <p:cNvSpPr/>
            <p:nvPr/>
          </p:nvSpPr>
          <p:spPr>
            <a:xfrm>
              <a:off x="148" y="1933"/>
              <a:ext cx="4743" cy="3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Ñaùp aùn:  D</a:t>
              </a:r>
              <a:endParaRPr sz="2800" b="1" dirty="0">
                <a:solidFill>
                  <a:srgbClr val="FF0000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45070" name="Rectangle 24" descr="Bouquet"/>
          <p:cNvSpPr/>
          <p:nvPr/>
        </p:nvSpPr>
        <p:spPr>
          <a:xfrm>
            <a:off x="8229600" y="765175"/>
            <a:ext cx="576263" cy="6092825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45071" name="Oval 25"/>
          <p:cNvSpPr/>
          <p:nvPr/>
        </p:nvSpPr>
        <p:spPr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45072" name="WordArt 26"/>
          <p:cNvSpPr>
            <a:spLocks noTextEdit="1"/>
          </p:cNvSpPr>
          <p:nvPr/>
        </p:nvSpPr>
        <p:spPr>
          <a:xfrm>
            <a:off x="2667000" y="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p>
            <a:pPr algn="ctr"/>
            <a:r>
              <a:rPr lang="en-US" sz="3600">
                <a:ln w="9525" cap="sq" cmpd="sng">
                  <a:solidFill>
                    <a:srgbClr val="0000FF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VNI-Times" pitchFamily="2" charset="0"/>
                <a:ea typeface="VNI-Times" pitchFamily="2" charset="0"/>
              </a:rPr>
              <a:t>Choïn ñaùp aùn ñuùng</a:t>
            </a:r>
            <a:endParaRPr lang="en-US" sz="3600">
              <a:ln w="9525" cap="sq" cmpd="sng">
                <a:solidFill>
                  <a:srgbClr val="0000FF"/>
                </a:solidFill>
                <a:prstDash val="solid"/>
                <a:headEnd type="none" w="sm" len="sm"/>
                <a:tailEnd type="none" w="sm" len="sm"/>
              </a:ln>
              <a:solidFill>
                <a:srgbClr val="00FF00"/>
              </a:solidFill>
              <a:latin typeface="VNI-Times" pitchFamily="2" charset="0"/>
              <a:ea typeface="VNI-Times" pitchFamily="2" charset="0"/>
            </a:endParaRPr>
          </a:p>
        </p:txBody>
      </p:sp>
      <p:grpSp>
        <p:nvGrpSpPr>
          <p:cNvPr id="7" name="Group 27"/>
          <p:cNvGrpSpPr/>
          <p:nvPr/>
        </p:nvGrpSpPr>
        <p:grpSpPr>
          <a:xfrm>
            <a:off x="457200" y="4343400"/>
            <a:ext cx="7866063" cy="574675"/>
            <a:chOff x="147" y="1933"/>
            <a:chExt cx="5137" cy="362"/>
          </a:xfrm>
        </p:grpSpPr>
        <p:sp>
          <p:nvSpPr>
            <p:cNvPr id="45074" name="Rectangle 28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5075" name="AutoShape 29" descr="Divot"/>
            <p:cNvSpPr/>
            <p:nvPr/>
          </p:nvSpPr>
          <p:spPr>
            <a:xfrm>
              <a:off x="147" y="1933"/>
              <a:ext cx="4744" cy="362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latin typeface="VNI-Times" pitchFamily="2" charset="0"/>
                </a:rPr>
                <a:t>D.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Thöông yeâu, nhöôøng nhòn, giuùp ñôõ.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  <p:bldP spid="153606" grpId="0" animBg="1"/>
      <p:bldP spid="153607" grpId="0" animBg="1"/>
      <p:bldP spid="153608" grpId="0" animBg="1"/>
      <p:bldP spid="1536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Text Box 3"/>
          <p:cNvSpPr txBox="1"/>
          <p:nvPr/>
        </p:nvSpPr>
        <p:spPr>
          <a:xfrm>
            <a:off x="2209800" y="3886200"/>
            <a:ext cx="5959475" cy="366713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x-none" sz="1800" dirty="0"/>
          </a:p>
        </p:txBody>
      </p:sp>
      <p:sp>
        <p:nvSpPr>
          <p:cNvPr id="10244" name="Rectangle 4"/>
          <p:cNvSpPr/>
          <p:nvPr/>
        </p:nvSpPr>
        <p:spPr>
          <a:xfrm>
            <a:off x="3048000" y="762000"/>
            <a:ext cx="3382963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1436" tIns="45718" rIns="91436" bIns="4571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Chùa thời Lý</a:t>
            </a:r>
            <a:endParaRPr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Rectangle 5"/>
          <p:cNvSpPr>
            <a:spLocks noRot="1"/>
          </p:cNvSpPr>
          <p:nvPr/>
        </p:nvSpPr>
        <p:spPr>
          <a:xfrm>
            <a:off x="76200" y="1447800"/>
            <a:ext cx="854075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sz="24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1. </a:t>
            </a:r>
            <a:r>
              <a:rPr sz="2400" b="1" u="sng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Ñaïo Phaät du nhaäp vaøo nöôùc ta</a:t>
            </a:r>
            <a:r>
              <a:rPr sz="24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:</a:t>
            </a:r>
            <a:endParaRPr sz="2400" dirty="0">
              <a:solidFill>
                <a:srgbClr val="00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33400" y="3581400"/>
            <a:ext cx="7866063" cy="574675"/>
            <a:chOff x="147" y="1933"/>
            <a:chExt cx="5137" cy="362"/>
          </a:xfrm>
        </p:grpSpPr>
        <p:sp>
          <p:nvSpPr>
            <p:cNvPr id="46108" name="Rectangle 3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6109" name="AutoShape 4" descr="Divot"/>
            <p:cNvSpPr/>
            <p:nvPr/>
          </p:nvSpPr>
          <p:spPr>
            <a:xfrm>
              <a:off x="147" y="1933"/>
              <a:ext cx="4744" cy="362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latin typeface="VNI-Times" pitchFamily="2" charset="0"/>
                </a:rPr>
                <a:t>C.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Giuùp ñôõ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33528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5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34290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4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4631" name="Oval 7"/>
          <p:cNvSpPr>
            <a:spLocks noChangeArrowheads="1"/>
          </p:cNvSpPr>
          <p:nvPr/>
        </p:nvSpPr>
        <p:spPr bwMode="auto">
          <a:xfrm>
            <a:off x="34290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4632" name="Oval 8"/>
          <p:cNvSpPr>
            <a:spLocks noChangeArrowheads="1"/>
          </p:cNvSpPr>
          <p:nvPr/>
        </p:nvSpPr>
        <p:spPr bwMode="auto">
          <a:xfrm>
            <a:off x="33528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6087" name="Text Box 9"/>
          <p:cNvSpPr txBox="1"/>
          <p:nvPr/>
        </p:nvSpPr>
        <p:spPr>
          <a:xfrm>
            <a:off x="1066800" y="1157288"/>
            <a:ext cx="5410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sz="24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46088" name="Picture 10" descr="be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52139">
            <a:off x="0" y="0"/>
            <a:ext cx="1147763" cy="119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635" name="Rectangle 11"/>
          <p:cNvSpPr/>
          <p:nvPr/>
        </p:nvSpPr>
        <p:spPr>
          <a:xfrm>
            <a:off x="3124200" y="6172200"/>
            <a:ext cx="2286000" cy="533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5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22225" y="755650"/>
            <a:ext cx="8520113" cy="1047750"/>
            <a:chOff x="143" y="1034"/>
            <a:chExt cx="5197" cy="660"/>
          </a:xfrm>
        </p:grpSpPr>
        <p:sp>
          <p:nvSpPr>
            <p:cNvPr id="46106" name="Rectangle 13"/>
            <p:cNvSpPr/>
            <p:nvPr/>
          </p:nvSpPr>
          <p:spPr>
            <a:xfrm>
              <a:off x="4569" y="1280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6107" name="AutoShape 14"/>
            <p:cNvSpPr/>
            <p:nvPr/>
          </p:nvSpPr>
          <p:spPr>
            <a:xfrm>
              <a:off x="143" y="1034"/>
              <a:ext cx="4771" cy="6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Ñoái vôùi loaøi vaät, ñaïo Phaät daïy ngöôøi ta nhö theá naøo? </a:t>
              </a:r>
              <a:endParaRPr sz="28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558800" y="2098675"/>
            <a:ext cx="7934325" cy="506413"/>
            <a:chOff x="150" y="1955"/>
            <a:chExt cx="5134" cy="319"/>
          </a:xfrm>
        </p:grpSpPr>
        <p:sp>
          <p:nvSpPr>
            <p:cNvPr id="46104" name="Rectangle 16" descr="Water droplets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blipFill rotWithShape="1">
              <a:blip r:embed="rId2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6105" name="AutoShape 17" descr="Divot"/>
            <p:cNvSpPr/>
            <p:nvPr/>
          </p:nvSpPr>
          <p:spPr>
            <a:xfrm>
              <a:off x="150" y="1955"/>
              <a:ext cx="4740" cy="319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400" b="1" dirty="0">
                  <a:latin typeface="VNI-Times" pitchFamily="2" charset="0"/>
                </a:rPr>
                <a:t>A.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Khoâng ñöôïc ñoái xử taøn aùc.</a:t>
              </a:r>
              <a:endParaRPr sz="2400" b="1" dirty="0">
                <a:solidFill>
                  <a:schemeClr val="tx2"/>
                </a:solidFill>
                <a:ea typeface="Arial" panose="020B0604020202020204" pitchFamily="34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33400" y="2819400"/>
            <a:ext cx="7850188" cy="506413"/>
            <a:chOff x="148" y="1955"/>
            <a:chExt cx="5136" cy="319"/>
          </a:xfrm>
        </p:grpSpPr>
        <p:sp>
          <p:nvSpPr>
            <p:cNvPr id="46102" name="Rectangle 19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6103" name="AutoShape 20" descr="Divot"/>
            <p:cNvSpPr/>
            <p:nvPr/>
          </p:nvSpPr>
          <p:spPr>
            <a:xfrm>
              <a:off x="148" y="1955"/>
              <a:ext cx="4741" cy="319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400" dirty="0">
                  <a:latin typeface="VNI-Times" pitchFamily="2" charset="0"/>
                </a:rPr>
                <a:t> </a:t>
              </a:r>
              <a:r>
                <a:rPr sz="2400" b="1" dirty="0">
                  <a:latin typeface="VNI-Times" pitchFamily="2" charset="0"/>
                </a:rPr>
                <a:t>B.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Nhöôøng nhòn.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533400" y="5445125"/>
            <a:ext cx="8153400" cy="574675"/>
            <a:chOff x="148" y="1933"/>
            <a:chExt cx="5136" cy="362"/>
          </a:xfrm>
        </p:grpSpPr>
        <p:sp>
          <p:nvSpPr>
            <p:cNvPr id="46100" name="Rectangle 22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6101" name="AutoShape 23"/>
            <p:cNvSpPr/>
            <p:nvPr/>
          </p:nvSpPr>
          <p:spPr>
            <a:xfrm>
              <a:off x="148" y="1933"/>
              <a:ext cx="4743" cy="3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Ñaùp aùn:  A</a:t>
              </a:r>
              <a:endParaRPr sz="2800" b="1" dirty="0">
                <a:solidFill>
                  <a:srgbClr val="FF0000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46094" name="Rectangle 24" descr="Bouquet"/>
          <p:cNvSpPr/>
          <p:nvPr/>
        </p:nvSpPr>
        <p:spPr>
          <a:xfrm>
            <a:off x="8229600" y="765175"/>
            <a:ext cx="576263" cy="6092825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46095" name="Oval 25"/>
          <p:cNvSpPr/>
          <p:nvPr/>
        </p:nvSpPr>
        <p:spPr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46096" name="WordArt 26"/>
          <p:cNvSpPr>
            <a:spLocks noTextEdit="1"/>
          </p:cNvSpPr>
          <p:nvPr/>
        </p:nvSpPr>
        <p:spPr>
          <a:xfrm>
            <a:off x="2667000" y="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p>
            <a:pPr algn="ctr"/>
            <a:r>
              <a:rPr lang="en-US" sz="3600">
                <a:ln w="9525" cap="sq" cmpd="sng">
                  <a:solidFill>
                    <a:srgbClr val="0000FF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VNI-Times" pitchFamily="2" charset="0"/>
                <a:ea typeface="VNI-Times" pitchFamily="2" charset="0"/>
              </a:rPr>
              <a:t>Choïn ñaùp aùn ñuùng</a:t>
            </a:r>
            <a:endParaRPr lang="en-US" sz="3600">
              <a:ln w="9525" cap="sq" cmpd="sng">
                <a:solidFill>
                  <a:srgbClr val="0000FF"/>
                </a:solidFill>
                <a:prstDash val="solid"/>
                <a:headEnd type="none" w="sm" len="sm"/>
                <a:tailEnd type="none" w="sm" len="sm"/>
              </a:ln>
              <a:solidFill>
                <a:srgbClr val="00FF00"/>
              </a:solidFill>
              <a:latin typeface="VNI-Times" pitchFamily="2" charset="0"/>
              <a:ea typeface="VNI-Times" pitchFamily="2" charset="0"/>
            </a:endParaRPr>
          </a:p>
        </p:txBody>
      </p:sp>
      <p:grpSp>
        <p:nvGrpSpPr>
          <p:cNvPr id="7" name="Group 27"/>
          <p:cNvGrpSpPr/>
          <p:nvPr/>
        </p:nvGrpSpPr>
        <p:grpSpPr>
          <a:xfrm>
            <a:off x="457200" y="4343400"/>
            <a:ext cx="7866063" cy="574675"/>
            <a:chOff x="147" y="1933"/>
            <a:chExt cx="5137" cy="362"/>
          </a:xfrm>
        </p:grpSpPr>
        <p:sp>
          <p:nvSpPr>
            <p:cNvPr id="46098" name="Rectangle 28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6099" name="AutoShape 29" descr="Divot"/>
            <p:cNvSpPr/>
            <p:nvPr/>
          </p:nvSpPr>
          <p:spPr>
            <a:xfrm>
              <a:off x="147" y="1933"/>
              <a:ext cx="4744" cy="362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latin typeface="VNI-Times" pitchFamily="2" charset="0"/>
                </a:rPr>
                <a:t>D.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Thöông yeâu.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  <p:bldP spid="154630" grpId="0" animBg="1"/>
      <p:bldP spid="154631" grpId="0" animBg="1"/>
      <p:bldP spid="154632" grpId="0" animBg="1"/>
      <p:bldP spid="1546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33400" y="3844925"/>
            <a:ext cx="7866063" cy="574675"/>
            <a:chOff x="147" y="1933"/>
            <a:chExt cx="5137" cy="362"/>
          </a:xfrm>
        </p:grpSpPr>
        <p:sp>
          <p:nvSpPr>
            <p:cNvPr id="47132" name="Rectangle 3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7133" name="AutoShape 4" descr="Divot"/>
            <p:cNvSpPr/>
            <p:nvPr/>
          </p:nvSpPr>
          <p:spPr>
            <a:xfrm>
              <a:off x="147" y="1933"/>
              <a:ext cx="4744" cy="362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latin typeface="VNI-Times" pitchFamily="2" charset="0"/>
                </a:rPr>
                <a:t>C.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Caùc vua nhaø Lyù ñe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ea typeface="Arial" panose="020B0604020202020204" pitchFamily="34" charset="0"/>
                </a:rPr>
                <a:t>à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u theo ñaïo Phaät.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33528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5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5654" name="Oval 6"/>
          <p:cNvSpPr>
            <a:spLocks noChangeArrowheads="1"/>
          </p:cNvSpPr>
          <p:nvPr/>
        </p:nvSpPr>
        <p:spPr bwMode="auto">
          <a:xfrm>
            <a:off x="34290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4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>
            <a:off x="34290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5656" name="Oval 8"/>
          <p:cNvSpPr>
            <a:spLocks noChangeArrowheads="1"/>
          </p:cNvSpPr>
          <p:nvPr/>
        </p:nvSpPr>
        <p:spPr bwMode="auto">
          <a:xfrm>
            <a:off x="33528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7111" name="Text Box 9"/>
          <p:cNvSpPr txBox="1"/>
          <p:nvPr/>
        </p:nvSpPr>
        <p:spPr>
          <a:xfrm>
            <a:off x="1066800" y="1157288"/>
            <a:ext cx="5410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sz="24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47112" name="Picture 10" descr="be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52139">
            <a:off x="0" y="0"/>
            <a:ext cx="1147763" cy="119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59" name="Rectangle 11"/>
          <p:cNvSpPr/>
          <p:nvPr/>
        </p:nvSpPr>
        <p:spPr>
          <a:xfrm>
            <a:off x="3124200" y="6172200"/>
            <a:ext cx="2286000" cy="533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5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22225" y="755650"/>
            <a:ext cx="8520113" cy="1047750"/>
            <a:chOff x="143" y="1034"/>
            <a:chExt cx="5197" cy="660"/>
          </a:xfrm>
        </p:grpSpPr>
        <p:sp>
          <p:nvSpPr>
            <p:cNvPr id="47130" name="Rectangle 13"/>
            <p:cNvSpPr/>
            <p:nvPr/>
          </p:nvSpPr>
          <p:spPr>
            <a:xfrm>
              <a:off x="4569" y="1280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7131" name="AutoShape 14"/>
            <p:cNvSpPr/>
            <p:nvPr/>
          </p:nvSpPr>
          <p:spPr>
            <a:xfrm>
              <a:off x="143" y="1034"/>
              <a:ext cx="4771" cy="6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Söï vieäc naøo chöùng toû thôøi Lyù ñaïo Phaät raát phaùt trieån?</a:t>
              </a:r>
              <a:endParaRPr sz="28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558800" y="2098675"/>
            <a:ext cx="7934325" cy="506413"/>
            <a:chOff x="150" y="1955"/>
            <a:chExt cx="5134" cy="319"/>
          </a:xfrm>
        </p:grpSpPr>
        <p:sp>
          <p:nvSpPr>
            <p:cNvPr id="47128" name="Rectangle 16" descr="Water droplets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blipFill rotWithShape="1">
              <a:blip r:embed="rId2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7129" name="AutoShape 17" descr="Divot"/>
            <p:cNvSpPr/>
            <p:nvPr/>
          </p:nvSpPr>
          <p:spPr>
            <a:xfrm>
              <a:off x="150" y="1955"/>
              <a:ext cx="4740" cy="319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400" b="1" dirty="0">
                  <a:latin typeface="VNI-Times" pitchFamily="2" charset="0"/>
                </a:rPr>
                <a:t>A.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Chuøa moïc leân khaép kinh thaønh, laøng xaõ.</a:t>
              </a:r>
              <a:endParaRPr sz="2400" b="1" dirty="0">
                <a:solidFill>
                  <a:schemeClr val="tx2"/>
                </a:solidFill>
                <a:ea typeface="Arial" panose="020B0604020202020204" pitchFamily="34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33400" y="2746375"/>
            <a:ext cx="7869238" cy="911225"/>
            <a:chOff x="136" y="1828"/>
            <a:chExt cx="5148" cy="574"/>
          </a:xfrm>
        </p:grpSpPr>
        <p:sp>
          <p:nvSpPr>
            <p:cNvPr id="47126" name="Rectangle 19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7127" name="AutoShape 20" descr="Divot"/>
            <p:cNvSpPr/>
            <p:nvPr/>
          </p:nvSpPr>
          <p:spPr>
            <a:xfrm>
              <a:off x="136" y="1828"/>
              <a:ext cx="4767" cy="574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400" dirty="0">
                  <a:latin typeface="VNI-Times" pitchFamily="2" charset="0"/>
                </a:rPr>
                <a:t> </a:t>
              </a:r>
              <a:r>
                <a:rPr sz="2400" b="1" dirty="0">
                  <a:latin typeface="VNI-Times" pitchFamily="2" charset="0"/>
                </a:rPr>
                <a:t>B.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Nhie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ea typeface="Arial" panose="020B0604020202020204" pitchFamily="34" charset="0"/>
                </a:rPr>
                <a:t>à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u nhaø sö giöõ chöùc quan troïng trong trie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ea typeface="Arial" panose="020B0604020202020204" pitchFamily="34" charset="0"/>
                </a:rPr>
                <a:t>à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u ñình.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533400" y="5445125"/>
            <a:ext cx="8153400" cy="574675"/>
            <a:chOff x="148" y="1933"/>
            <a:chExt cx="5136" cy="362"/>
          </a:xfrm>
        </p:grpSpPr>
        <p:sp>
          <p:nvSpPr>
            <p:cNvPr id="47124" name="Rectangle 22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7125" name="AutoShape 23"/>
            <p:cNvSpPr/>
            <p:nvPr/>
          </p:nvSpPr>
          <p:spPr>
            <a:xfrm>
              <a:off x="148" y="1933"/>
              <a:ext cx="4743" cy="3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Ñaùp aùn:  D</a:t>
              </a:r>
              <a:endParaRPr sz="2800" b="1" dirty="0">
                <a:solidFill>
                  <a:srgbClr val="FF0000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47118" name="Rectangle 24" descr="Bouquet"/>
          <p:cNvSpPr/>
          <p:nvPr/>
        </p:nvSpPr>
        <p:spPr>
          <a:xfrm>
            <a:off x="8229600" y="765175"/>
            <a:ext cx="576263" cy="6092825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47119" name="Oval 25"/>
          <p:cNvSpPr/>
          <p:nvPr/>
        </p:nvSpPr>
        <p:spPr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47120" name="WordArt 26"/>
          <p:cNvSpPr>
            <a:spLocks noTextEdit="1"/>
          </p:cNvSpPr>
          <p:nvPr/>
        </p:nvSpPr>
        <p:spPr>
          <a:xfrm>
            <a:off x="2667000" y="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p>
            <a:pPr algn="ctr"/>
            <a:r>
              <a:rPr lang="en-US" sz="3600">
                <a:ln w="9525" cap="sq" cmpd="sng">
                  <a:solidFill>
                    <a:srgbClr val="0000FF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VNI-Times" pitchFamily="2" charset="0"/>
                <a:ea typeface="VNI-Times" pitchFamily="2" charset="0"/>
              </a:rPr>
              <a:t>Choïn ñaùp aùn ñuùng</a:t>
            </a:r>
            <a:endParaRPr lang="en-US" sz="3600">
              <a:ln w="9525" cap="sq" cmpd="sng">
                <a:solidFill>
                  <a:srgbClr val="0000FF"/>
                </a:solidFill>
                <a:prstDash val="solid"/>
                <a:headEnd type="none" w="sm" len="sm"/>
                <a:tailEnd type="none" w="sm" len="sm"/>
              </a:ln>
              <a:solidFill>
                <a:srgbClr val="00FF00"/>
              </a:solidFill>
              <a:latin typeface="VNI-Times" pitchFamily="2" charset="0"/>
              <a:ea typeface="VNI-Times" pitchFamily="2" charset="0"/>
            </a:endParaRPr>
          </a:p>
        </p:txBody>
      </p:sp>
      <p:grpSp>
        <p:nvGrpSpPr>
          <p:cNvPr id="7" name="Group 27"/>
          <p:cNvGrpSpPr/>
          <p:nvPr/>
        </p:nvGrpSpPr>
        <p:grpSpPr>
          <a:xfrm>
            <a:off x="457200" y="4606925"/>
            <a:ext cx="7866063" cy="574675"/>
            <a:chOff x="147" y="1933"/>
            <a:chExt cx="5137" cy="362"/>
          </a:xfrm>
        </p:grpSpPr>
        <p:sp>
          <p:nvSpPr>
            <p:cNvPr id="47122" name="Rectangle 28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7123" name="AutoShape 29" descr="Divot"/>
            <p:cNvSpPr/>
            <p:nvPr/>
          </p:nvSpPr>
          <p:spPr>
            <a:xfrm>
              <a:off x="147" y="1933"/>
              <a:ext cx="4744" cy="362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latin typeface="VNI-Times" pitchFamily="2" charset="0"/>
                </a:rPr>
                <a:t>D.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Caû ba yù treân 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4" grpId="0" animBg="1"/>
      <p:bldP spid="155655" grpId="0" animBg="1"/>
      <p:bldP spid="155656" grpId="0" animBg="1"/>
      <p:bldP spid="1556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33400" y="3810000"/>
            <a:ext cx="7866063" cy="574675"/>
            <a:chOff x="147" y="1933"/>
            <a:chExt cx="5137" cy="362"/>
          </a:xfrm>
        </p:grpSpPr>
        <p:sp>
          <p:nvSpPr>
            <p:cNvPr id="48156" name="Rectangle 3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8157" name="AutoShape 4" descr="Divot"/>
            <p:cNvSpPr/>
            <p:nvPr/>
          </p:nvSpPr>
          <p:spPr>
            <a:xfrm>
              <a:off x="147" y="1933"/>
              <a:ext cx="4744" cy="362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latin typeface="VNI-Times" pitchFamily="2" charset="0"/>
                </a:rPr>
                <a:t>C.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Nôi toå chöùc leã baùi cuûa ñaïo Phaät.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33528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5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6678" name="Oval 6"/>
          <p:cNvSpPr>
            <a:spLocks noChangeArrowheads="1"/>
          </p:cNvSpPr>
          <p:nvPr/>
        </p:nvSpPr>
        <p:spPr bwMode="auto">
          <a:xfrm>
            <a:off x="34290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4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6679" name="Oval 7"/>
          <p:cNvSpPr>
            <a:spLocks noChangeArrowheads="1"/>
          </p:cNvSpPr>
          <p:nvPr/>
        </p:nvSpPr>
        <p:spPr bwMode="auto">
          <a:xfrm>
            <a:off x="34290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156680" name="Oval 8"/>
          <p:cNvSpPr>
            <a:spLocks noChangeArrowheads="1"/>
          </p:cNvSpPr>
          <p:nvPr/>
        </p:nvSpPr>
        <p:spPr bwMode="auto">
          <a:xfrm>
            <a:off x="33528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8135" name="Text Box 9"/>
          <p:cNvSpPr txBox="1"/>
          <p:nvPr/>
        </p:nvSpPr>
        <p:spPr>
          <a:xfrm>
            <a:off x="1066800" y="1157288"/>
            <a:ext cx="5410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sz="24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48136" name="Picture 10" descr="be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52139">
            <a:off x="0" y="0"/>
            <a:ext cx="1147763" cy="119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683" name="Rectangle 11"/>
          <p:cNvSpPr/>
          <p:nvPr/>
        </p:nvSpPr>
        <p:spPr>
          <a:xfrm>
            <a:off x="3124200" y="6172200"/>
            <a:ext cx="2286000" cy="533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5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0" y="990600"/>
            <a:ext cx="8497888" cy="574675"/>
            <a:chOff x="157" y="1182"/>
            <a:chExt cx="5183" cy="362"/>
          </a:xfrm>
        </p:grpSpPr>
        <p:sp>
          <p:nvSpPr>
            <p:cNvPr id="48154" name="Rectangle 13"/>
            <p:cNvSpPr/>
            <p:nvPr/>
          </p:nvSpPr>
          <p:spPr>
            <a:xfrm>
              <a:off x="4569" y="1280"/>
              <a:ext cx="771" cy="13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8155" name="AutoShape 14"/>
            <p:cNvSpPr/>
            <p:nvPr/>
          </p:nvSpPr>
          <p:spPr>
            <a:xfrm>
              <a:off x="157" y="1182"/>
              <a:ext cx="4742" cy="3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Chuøa thôøi Lyù ñöôïc söû duïng vaøo vieäc gì? </a:t>
              </a:r>
              <a:endParaRPr sz="28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533400" y="2133600"/>
            <a:ext cx="7934325" cy="506413"/>
            <a:chOff x="150" y="1955"/>
            <a:chExt cx="5134" cy="319"/>
          </a:xfrm>
        </p:grpSpPr>
        <p:sp>
          <p:nvSpPr>
            <p:cNvPr id="48152" name="Rectangle 16" descr="Water droplets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blipFill rotWithShape="1">
              <a:blip r:embed="rId2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8153" name="AutoShape 17" descr="Divot"/>
            <p:cNvSpPr/>
            <p:nvPr/>
          </p:nvSpPr>
          <p:spPr>
            <a:xfrm>
              <a:off x="150" y="1955"/>
              <a:ext cx="4740" cy="319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400" b="1" dirty="0">
                  <a:latin typeface="VNI-Times" pitchFamily="2" charset="0"/>
                </a:rPr>
                <a:t>A.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Nôi tu haønh cuûa caùc nhaø sö.</a:t>
              </a:r>
              <a:endParaRPr sz="2400" b="1" dirty="0">
                <a:solidFill>
                  <a:schemeClr val="tx2"/>
                </a:solidFill>
                <a:ea typeface="Arial" panose="020B0604020202020204" pitchFamily="34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33400" y="2746375"/>
            <a:ext cx="7869238" cy="911225"/>
            <a:chOff x="136" y="1828"/>
            <a:chExt cx="5148" cy="574"/>
          </a:xfrm>
        </p:grpSpPr>
        <p:sp>
          <p:nvSpPr>
            <p:cNvPr id="48150" name="Rectangle 19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8151" name="AutoShape 20" descr="Divot"/>
            <p:cNvSpPr/>
            <p:nvPr/>
          </p:nvSpPr>
          <p:spPr>
            <a:xfrm>
              <a:off x="136" y="1828"/>
              <a:ext cx="4767" cy="574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400" dirty="0">
                  <a:latin typeface="VNI-Times" pitchFamily="2" charset="0"/>
                </a:rPr>
                <a:t> </a:t>
              </a:r>
              <a:r>
                <a:rPr sz="2400" b="1" dirty="0">
                  <a:latin typeface="VNI-Times" pitchFamily="2" charset="0"/>
                </a:rPr>
                <a:t>B.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Nôi tu haønh cuûa caùc nhaø sö, toå chöùc leã baùi ñaïo Phaät. Trung taâm vaên hoùa cuûa caùc laøng xaõ.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533400" y="5445125"/>
            <a:ext cx="8153400" cy="574675"/>
            <a:chOff x="148" y="1933"/>
            <a:chExt cx="5136" cy="362"/>
          </a:xfrm>
        </p:grpSpPr>
        <p:sp>
          <p:nvSpPr>
            <p:cNvPr id="48148" name="Rectangle 22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8149" name="AutoShape 23"/>
            <p:cNvSpPr/>
            <p:nvPr/>
          </p:nvSpPr>
          <p:spPr>
            <a:xfrm>
              <a:off x="148" y="1933"/>
              <a:ext cx="4743" cy="36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Ñaùp aùn:  B</a:t>
              </a:r>
              <a:endParaRPr sz="2800" b="1" dirty="0">
                <a:solidFill>
                  <a:srgbClr val="FF0000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48142" name="Rectangle 24" descr="Bouquet"/>
          <p:cNvSpPr/>
          <p:nvPr/>
        </p:nvSpPr>
        <p:spPr>
          <a:xfrm>
            <a:off x="8229600" y="765175"/>
            <a:ext cx="576263" cy="6092825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48143" name="Oval 25"/>
          <p:cNvSpPr/>
          <p:nvPr/>
        </p:nvSpPr>
        <p:spPr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48144" name="WordArt 26"/>
          <p:cNvSpPr>
            <a:spLocks noTextEdit="1"/>
          </p:cNvSpPr>
          <p:nvPr/>
        </p:nvSpPr>
        <p:spPr>
          <a:xfrm>
            <a:off x="2667000" y="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p>
            <a:pPr algn="ctr"/>
            <a:r>
              <a:rPr lang="en-US" sz="3600">
                <a:ln w="9525" cap="sq" cmpd="sng">
                  <a:solidFill>
                    <a:srgbClr val="0000FF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VNI-Times" pitchFamily="2" charset="0"/>
                <a:ea typeface="VNI-Times" pitchFamily="2" charset="0"/>
              </a:rPr>
              <a:t>Choïn ñaùp aùn ñuùng</a:t>
            </a:r>
            <a:endParaRPr lang="en-US" sz="3600">
              <a:ln w="9525" cap="sq" cmpd="sng">
                <a:solidFill>
                  <a:srgbClr val="0000FF"/>
                </a:solidFill>
                <a:prstDash val="solid"/>
                <a:headEnd type="none" w="sm" len="sm"/>
                <a:tailEnd type="none" w="sm" len="sm"/>
              </a:ln>
              <a:solidFill>
                <a:srgbClr val="00FF00"/>
              </a:solidFill>
              <a:latin typeface="VNI-Times" pitchFamily="2" charset="0"/>
              <a:ea typeface="VNI-Times" pitchFamily="2" charset="0"/>
            </a:endParaRPr>
          </a:p>
        </p:txBody>
      </p:sp>
      <p:grpSp>
        <p:nvGrpSpPr>
          <p:cNvPr id="7" name="Group 27"/>
          <p:cNvGrpSpPr/>
          <p:nvPr/>
        </p:nvGrpSpPr>
        <p:grpSpPr>
          <a:xfrm>
            <a:off x="457200" y="4606925"/>
            <a:ext cx="7866063" cy="574675"/>
            <a:chOff x="147" y="1933"/>
            <a:chExt cx="5137" cy="362"/>
          </a:xfrm>
        </p:grpSpPr>
        <p:sp>
          <p:nvSpPr>
            <p:cNvPr id="48146" name="Rectangle 28" descr="Divot"/>
            <p:cNvSpPr/>
            <p:nvPr/>
          </p:nvSpPr>
          <p:spPr>
            <a:xfrm>
              <a:off x="4513" y="2041"/>
              <a:ext cx="771" cy="137"/>
            </a:xfrm>
            <a:prstGeom prst="rect">
              <a:avLst/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2400" dirty="0">
                <a:latin typeface="VNI-Times" pitchFamily="2" charset="0"/>
              </a:endParaRPr>
            </a:p>
          </p:txBody>
        </p:sp>
        <p:sp>
          <p:nvSpPr>
            <p:cNvPr id="48147" name="AutoShape 29" descr="Divot"/>
            <p:cNvSpPr/>
            <p:nvPr/>
          </p:nvSpPr>
          <p:spPr>
            <a:xfrm>
              <a:off x="147" y="1933"/>
              <a:ext cx="4744" cy="362"/>
            </a:xfrm>
            <a:prstGeom prst="roundRect">
              <a:avLst>
                <a:gd name="adj" fmla="val 16667"/>
              </a:avLst>
            </a:prstGeom>
            <a:pattFill prst="divot">
              <a:fgClr>
                <a:srgbClr val="996600"/>
              </a:fgClr>
              <a:bgClr>
                <a:srgbClr val="FFEBFA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sz="2800" b="1" dirty="0">
                  <a:latin typeface="VNI-Times" pitchFamily="2" charset="0"/>
                </a:rPr>
                <a:t>D. </a:t>
              </a:r>
              <a:r>
                <a:rPr sz="2400" b="1" dirty="0">
                  <a:solidFill>
                    <a:schemeClr val="tx2"/>
                  </a:solidFill>
                  <a:latin typeface="VNI-Times" pitchFamily="2" charset="0"/>
                  <a:cs typeface="Arial" panose="020B0604020202020204" pitchFamily="34" charset="0"/>
                </a:rPr>
                <a:t>Trung taâm vaên hoùa cuûa caùc laøng xaõ.</a:t>
              </a:r>
              <a:endParaRPr sz="2400" b="1" dirty="0">
                <a:solidFill>
                  <a:schemeClr val="tx2"/>
                </a:solidFill>
                <a:latin typeface="VNI-Times" pitchFamily="2" charset="0"/>
                <a:ea typeface="Arial" panose="020B0604020202020204" pitchFamily="34" charset="0"/>
              </a:endParaRPr>
            </a:p>
          </p:txBody>
        </p:sp>
      </p:grp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  <p:bldP spid="156678" grpId="0" animBg="1"/>
      <p:bldP spid="156679" grpId="0" animBg="1"/>
      <p:bldP spid="156680" grpId="0" animBg="1"/>
      <p:bldP spid="1566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8" name="Title 1"/>
          <p:cNvSpPr txBox="1"/>
          <p:nvPr/>
        </p:nvSpPr>
        <p:spPr>
          <a:xfrm>
            <a:off x="1182373" y="2804617"/>
            <a:ext cx="7116801" cy="25848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3914" y="1217148"/>
            <a:ext cx="6548350" cy="9911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8" y="2918432"/>
            <a:ext cx="2876318" cy="1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" y="2974285"/>
            <a:ext cx="2960310" cy="21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966567"/>
            <a:ext cx="2633846" cy="184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4950912"/>
            <a:ext cx="2389584" cy="460375"/>
            <a:chOff x="1624013" y="5029200"/>
            <a:chExt cx="3578965" cy="613833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1058" y="4931862"/>
            <a:ext cx="1706165" cy="460375"/>
            <a:chOff x="1624013" y="5029200"/>
            <a:chExt cx="2555384" cy="613833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1642" y="4950912"/>
            <a:ext cx="2466974" cy="460375"/>
            <a:chOff x="1624013" y="5029200"/>
            <a:chExt cx="3694874" cy="613833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2" y="1005626"/>
            <a:ext cx="870659" cy="87065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7" name="Title 1"/>
          <p:cNvSpPr txBox="1"/>
          <p:nvPr/>
        </p:nvSpPr>
        <p:spPr>
          <a:xfrm>
            <a:off x="1220829" y="2561239"/>
            <a:ext cx="6702341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4354106"/>
            <a:ext cx="91440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262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685800" y="1079482"/>
            <a:ext cx="8124092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9742" y="2061098"/>
            <a:ext cx="3936206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/>
          <p:nvPr/>
        </p:nvSpPr>
        <p:spPr>
          <a:xfrm>
            <a:off x="2152357" y="3748092"/>
            <a:ext cx="5296487" cy="4493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05376" cy="11129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2"/>
          <p:cNvSpPr txBox="1"/>
          <p:nvPr/>
        </p:nvSpPr>
        <p:spPr>
          <a:xfrm>
            <a:off x="1219200" y="381000"/>
            <a:ext cx="739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1800" dirty="0"/>
          </a:p>
        </p:txBody>
      </p:sp>
      <p:sp>
        <p:nvSpPr>
          <p:cNvPr id="11267" name="Text Box 3"/>
          <p:cNvSpPr txBox="1"/>
          <p:nvPr/>
        </p:nvSpPr>
        <p:spPr>
          <a:xfrm>
            <a:off x="914400" y="2057400"/>
            <a:ext cx="739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1800" dirty="0"/>
          </a:p>
        </p:txBody>
      </p:sp>
      <p:sp>
        <p:nvSpPr>
          <p:cNvPr id="11268" name="Text Box 4"/>
          <p:cNvSpPr txBox="1"/>
          <p:nvPr/>
        </p:nvSpPr>
        <p:spPr>
          <a:xfrm>
            <a:off x="304800" y="4195763"/>
            <a:ext cx="8229600" cy="3529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endParaRPr sz="1800" dirty="0">
              <a:latin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50000"/>
              </a:spcBef>
              <a:buNone/>
            </a:pPr>
            <a:endParaRPr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50000"/>
              </a:spcBef>
              <a:buNone/>
            </a:pPr>
            <a:endParaRPr sz="2800" b="1" dirty="0">
              <a:latin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endParaRPr sz="1800" dirty="0">
              <a:latin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50000"/>
              </a:spcBef>
              <a:buNone/>
            </a:pPr>
            <a:endParaRPr sz="1800" dirty="0">
              <a:latin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50000"/>
              </a:spcBef>
              <a:buNone/>
            </a:pPr>
            <a:endParaRPr sz="1800" dirty="0">
              <a:latin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50000"/>
              </a:spcBef>
              <a:buNone/>
            </a:pPr>
            <a:endParaRPr sz="1800" dirty="0">
              <a:latin typeface="Times New Roman" panose="02020603050405020304" pitchFamily="18" charset="0"/>
            </a:endParaRPr>
          </a:p>
        </p:txBody>
      </p:sp>
      <p:sp>
        <p:nvSpPr>
          <p:cNvPr id="10245" name="Oval 5"/>
          <p:cNvSpPr/>
          <p:nvPr/>
        </p:nvSpPr>
        <p:spPr>
          <a:xfrm>
            <a:off x="152400" y="990600"/>
            <a:ext cx="9144000" cy="2286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khảo SGK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Đạo Phật được du nhập đến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rất thịnh đạt)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32 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0" name="Text Box 8"/>
          <p:cNvSpPr txBox="1"/>
          <p:nvPr/>
        </p:nvSpPr>
        <p:spPr>
          <a:xfrm>
            <a:off x="1562100" y="4724400"/>
            <a:ext cx="632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2800" dirty="0">
              <a:latin typeface="VNI-Times" pitchFamily="2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33400" y="3657600"/>
            <a:ext cx="89154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AutoNum type="arabicPeriod"/>
            </a:pPr>
            <a:r>
              <a:rPr sz="3600" b="1" dirty="0">
                <a:latin typeface="Times New Roman" panose="02020603050405020304" pitchFamily="18" charset="0"/>
              </a:rPr>
              <a:t>Đạo Phật du nhập vào nước ta khi nào?</a:t>
            </a:r>
            <a:endParaRPr sz="3600" b="1" dirty="0">
              <a:latin typeface="Times New Roman" panose="02020603050405020304" pitchFamily="18" charset="0"/>
            </a:endParaRPr>
          </a:p>
        </p:txBody>
      </p:sp>
      <p:pic>
        <p:nvPicPr>
          <p:cNvPr id="2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266700" y="4495800"/>
            <a:ext cx="8610600" cy="1554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Ñaïo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Phaät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du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nhaäp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vaøo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nöôùc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raát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sôùm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Ñaïo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Phaät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daïy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ngöôøi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yeâu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thöông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nhöôøng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giuùp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ñôõ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soáng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nhaân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haäu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9" grpId="0"/>
      <p:bldP spid="1198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Oval 7"/>
          <p:cNvSpPr/>
          <p:nvPr>
            <p:ph type="body" idx="4294967295"/>
          </p:nvPr>
        </p:nvSpPr>
        <p:spPr>
          <a:xfrm>
            <a:off x="0" y="228600"/>
            <a:ext cx="9144000" cy="27432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</a:ln>
        </p:spPr>
        <p:txBody>
          <a:bodyPr vert="horz" wrap="square" lIns="91440" tIns="45720" rIns="91440" bIns="45720" anchor="ctr" anchorCtr="0"/>
          <a:p>
            <a:pPr algn="ctr" eaLnBrk="1" hangingPunct="1">
              <a:lnSpc>
                <a:spcPct val="80000"/>
              </a:lnSpc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khảo SGK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Dưới thời Lý, đạo Phật được   truyền bá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xã 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cũng có chùa.)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AutoShape 12"/>
          <p:cNvSpPr/>
          <p:nvPr/>
        </p:nvSpPr>
        <p:spPr>
          <a:xfrm>
            <a:off x="228600" y="2895600"/>
            <a:ext cx="8686800" cy="3352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1031, triều đình 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bỏ tiền xây 950 ngôi chùa</a:t>
            </a:r>
            <a:r>
              <a:rPr sz="4400" b="1" dirty="0">
                <a:latin typeface="VNI-Times" pitchFamily="2" charset="0"/>
              </a:rPr>
              <a:t>.</a:t>
            </a:r>
            <a:endParaRPr sz="4400" b="1" dirty="0">
              <a:latin typeface="VNI-Times" pitchFamily="2" charset="0"/>
            </a:endParaRPr>
          </a:p>
        </p:txBody>
      </p:sp>
      <p:sp>
        <p:nvSpPr>
          <p:cNvPr id="14341" name="Text Box 14"/>
          <p:cNvSpPr txBox="1"/>
          <p:nvPr/>
        </p:nvSpPr>
        <p:spPr>
          <a:xfrm>
            <a:off x="3505200" y="2209800"/>
            <a:ext cx="358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11271" name="Text Box 15"/>
          <p:cNvSpPr txBox="1"/>
          <p:nvPr/>
        </p:nvSpPr>
        <p:spPr>
          <a:xfrm>
            <a:off x="304800" y="3581400"/>
            <a:ext cx="85344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4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*Sự kiện nào cho thấy thời Lý chùa được xây dựng rất nhiều?</a:t>
            </a:r>
            <a:endParaRPr sz="4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5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charRg st="15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build="p"/>
      <p:bldP spid="11269" grpId="0" bldLvl="0" animBg="1"/>
      <p:bldP spid="11271" grpId="0"/>
      <p:bldP spid="112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2"/>
          <p:cNvSpPr txBox="1"/>
          <p:nvPr/>
        </p:nvSpPr>
        <p:spPr>
          <a:xfrm>
            <a:off x="1219200" y="381000"/>
            <a:ext cx="739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1800" dirty="0"/>
          </a:p>
        </p:txBody>
      </p:sp>
      <p:sp>
        <p:nvSpPr>
          <p:cNvPr id="16387" name="Text Box 3"/>
          <p:cNvSpPr txBox="1"/>
          <p:nvPr/>
        </p:nvSpPr>
        <p:spPr>
          <a:xfrm>
            <a:off x="914400" y="2057400"/>
            <a:ext cx="739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1800" dirty="0"/>
          </a:p>
        </p:txBody>
      </p:sp>
      <p:sp>
        <p:nvSpPr>
          <p:cNvPr id="16388" name="Text Box 4"/>
          <p:cNvSpPr txBox="1"/>
          <p:nvPr/>
        </p:nvSpPr>
        <p:spPr>
          <a:xfrm>
            <a:off x="304800" y="4195763"/>
            <a:ext cx="8229600" cy="3529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endParaRPr sz="1800" dirty="0">
              <a:latin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50000"/>
              </a:spcBef>
              <a:buNone/>
            </a:pPr>
            <a:endParaRPr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50000"/>
              </a:spcBef>
              <a:buNone/>
            </a:pPr>
            <a:endParaRPr sz="2800" b="1" dirty="0">
              <a:latin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endParaRPr sz="1800" dirty="0">
              <a:latin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50000"/>
              </a:spcBef>
              <a:buNone/>
            </a:pPr>
            <a:endParaRPr sz="1800" dirty="0">
              <a:latin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50000"/>
              </a:spcBef>
              <a:buNone/>
            </a:pPr>
            <a:endParaRPr sz="1800" dirty="0">
              <a:latin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50000"/>
              </a:spcBef>
              <a:buNone/>
            </a:pPr>
            <a:endParaRPr sz="1800" dirty="0">
              <a:latin typeface="Times New Roman" panose="02020603050405020304" pitchFamily="18" charset="0"/>
            </a:endParaRPr>
          </a:p>
        </p:txBody>
      </p:sp>
      <p:sp>
        <p:nvSpPr>
          <p:cNvPr id="16389" name="Oval 5"/>
          <p:cNvSpPr/>
          <p:nvPr/>
        </p:nvSpPr>
        <p:spPr>
          <a:xfrm>
            <a:off x="457200" y="1600200"/>
            <a:ext cx="8305800" cy="3048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khảo SGK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Chùa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tu h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đến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hết)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33.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Text Box 3"/>
          <p:cNvSpPr txBox="1"/>
          <p:nvPr/>
        </p:nvSpPr>
        <p:spPr>
          <a:xfrm>
            <a:off x="2209800" y="3886200"/>
            <a:ext cx="5959475" cy="366713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x-none" sz="1800" dirty="0"/>
          </a:p>
        </p:txBody>
      </p:sp>
      <p:sp>
        <p:nvSpPr>
          <p:cNvPr id="17412" name="Rectangle 4"/>
          <p:cNvSpPr/>
          <p:nvPr/>
        </p:nvSpPr>
        <p:spPr>
          <a:xfrm>
            <a:off x="3048000" y="762000"/>
            <a:ext cx="3382963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1436" tIns="45718" rIns="91436" bIns="4571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Chùa thời Lý</a:t>
            </a:r>
            <a:endParaRPr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Rectangle 10"/>
          <p:cNvSpPr>
            <a:spLocks noRot="1"/>
          </p:cNvSpPr>
          <p:nvPr/>
        </p:nvSpPr>
        <p:spPr>
          <a:xfrm>
            <a:off x="469265" y="2209800"/>
            <a:ext cx="854075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v</a:t>
            </a:r>
            <a:r>
              <a:rPr sz="2800" b="1" u="sng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ai troø vaø taùc duïng cuûa chuøa thôøi Lyù</a:t>
            </a:r>
            <a:r>
              <a:rPr lang="en-US" sz="2800" b="1" u="sng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?</a:t>
            </a:r>
            <a:endParaRPr lang="en-US" sz="2800" b="1" u="sng" dirty="0">
              <a:solidFill>
                <a:srgbClr val="0000FF"/>
              </a:solidFill>
              <a:latin typeface="VNI-Times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609600" y="3124200"/>
            <a:ext cx="8610600" cy="1384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buChar char="-"/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Chuøa laø nôi tu haønh cuûa caùc nhaø sö.</a:t>
            </a:r>
            <a:endParaRPr sz="2800" dirty="0"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 eaLnBrk="1" hangingPunct="1">
              <a:buChar char="-"/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Chùa l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nơi tổ chức tế lễ của đạo Phật</a:t>
            </a:r>
            <a:endParaRPr sz="28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- 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nơi sinh hoạt văn hóa của các l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xã.</a:t>
            </a:r>
            <a:endParaRPr sz="28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7" grpId="0"/>
      <p:bldP spid="12698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4" name="Content Placeholder 3" descr="chuamotcot.gif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126163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6248400"/>
            <a:ext cx="4648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 ( H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Nội)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chuakeo77859540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371600" y="228600"/>
            <a:ext cx="6781800" cy="5715000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2286000" y="6019800"/>
            <a:ext cx="5715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Keo ( Thái Bình)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4856</Words>
  <Application>WPS Presentation</Application>
  <PresentationFormat>On-screen Show (4:3)</PresentationFormat>
  <Paragraphs>330</Paragraphs>
  <Slides>34</Slides>
  <Notes>0</Notes>
  <HiddenSlides>0</HiddenSlides>
  <MMClips>2</MMClips>
  <ScaleCrop>false</ScaleCrop>
  <HeadingPairs>
    <vt:vector size="10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  <vt:variant>
        <vt:lpstr>自定义放映</vt:lpstr>
      </vt:variant>
      <vt:variant>
        <vt:i4>1</vt:i4>
      </vt:variant>
    </vt:vector>
  </HeadingPairs>
  <TitlesOfParts>
    <vt:vector size="53" baseType="lpstr">
      <vt:lpstr>Arial</vt:lpstr>
      <vt:lpstr>SimSun</vt:lpstr>
      <vt:lpstr>Wingdings</vt:lpstr>
      <vt:lpstr>VNI-Times</vt:lpstr>
      <vt:lpstr>VNI-Ariston</vt:lpstr>
      <vt:lpstr>VNI-Helve</vt:lpstr>
      <vt:lpstr>Times New Roman</vt:lpstr>
      <vt:lpstr>.VnArial</vt:lpstr>
      <vt:lpstr>Segoe Print</vt:lpstr>
      <vt:lpstr>.VnTimeH</vt:lpstr>
      <vt:lpstr>Microsoft YaHei</vt:lpstr>
      <vt:lpstr>Arial Unicode MS</vt:lpstr>
      <vt:lpstr>Trebuchet MS</vt:lpstr>
      <vt:lpstr>VNI-Meli</vt:lpstr>
      <vt:lpstr>VNI-Kun</vt:lpstr>
      <vt:lpstr>Default Design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Em hãy chọn biểu tượng thể hiện mức độ yêu thích bài học của em: </vt:lpstr>
      <vt:lpstr>PowerPoint 演示文稿</vt:lpstr>
      <vt:lpstr>Custom Show 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HP</cp:lastModifiedBy>
  <cp:revision>303</cp:revision>
  <dcterms:created xsi:type="dcterms:W3CDTF">2003-03-07T00:49:33Z</dcterms:created>
  <dcterms:modified xsi:type="dcterms:W3CDTF">2021-12-04T04:21:24Z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1033-11.2.0.10382</vt:lpwstr>
  </property>
  <property fmtid="{D5CDD505-2E9C-101B-9397-08002B2CF9AE}" pid="3" name="ICV">
    <vt:lpwstr>5F1810D7675643FBA33D0C1531FDDCE7</vt:lpwstr>
  </property>
</Properties>
</file>